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5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akeaudub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8761"/>
            <a:ext cx="7772400" cy="2091690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smtClean="0">
                <a:solidFill>
                  <a:schemeClr val="tx1"/>
                </a:solidFill>
              </a:rPr>
              <a:t>Common </a:t>
            </a:r>
            <a:r>
              <a:rPr lang="en-US" b="1" dirty="0" smtClean="0">
                <a:solidFill>
                  <a:schemeClr val="tx1"/>
                </a:solidFill>
              </a:rPr>
              <a:t>Birds of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Wake </a:t>
            </a:r>
            <a:r>
              <a:rPr lang="en-US" b="1" dirty="0" smtClean="0">
                <a:solidFill>
                  <a:schemeClr val="tx1"/>
                </a:solidFill>
              </a:rPr>
              <a:t>County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1648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Birds </a:t>
            </a:r>
            <a:r>
              <a:rPr lang="en-US" dirty="0" smtClean="0">
                <a:solidFill>
                  <a:schemeClr val="tx1"/>
                </a:solidFill>
              </a:rPr>
              <a:t>Commonly Seen Around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Your Neighborhood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10055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Downy Woodpecker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A small black and white woodpecker with a small sharp bill.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Makes a </a:t>
            </a:r>
            <a:r>
              <a:rPr lang="en-US" sz="2400" i="1" dirty="0" smtClean="0"/>
              <a:t>pick</a:t>
            </a:r>
            <a:r>
              <a:rPr lang="en-US" sz="2400" dirty="0" smtClean="0"/>
              <a:t> call and a series of whinny notes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Climbs trees to drill for insects by using its stiff tail feathers and gripping feet.  </a:t>
            </a:r>
          </a:p>
          <a:p>
            <a:pPr lvl="8"/>
            <a:endParaRPr lang="en-US" sz="2400" dirty="0"/>
          </a:p>
          <a:p>
            <a:pPr lvl="8"/>
            <a:endParaRPr lang="en-US" sz="2400" dirty="0"/>
          </a:p>
        </p:txBody>
      </p:sp>
      <p:pic>
        <p:nvPicPr>
          <p:cNvPr id="4" name="Picture 3" descr="Downy Woodpecker 47  Lake Crabtree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71" y="1447081"/>
            <a:ext cx="40123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Red-Bellied and Red-Headed Woodpeckers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8"/>
            <a:r>
              <a:rPr lang="en-US" sz="2400" dirty="0" smtClean="0"/>
              <a:t>Red-heads are a black/white woodpecker with an entirely red head.  Red-bellies have a red toupee and black/white ladder pattern back.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Red-heads say a loud </a:t>
            </a:r>
            <a:r>
              <a:rPr lang="en-US" sz="2400" i="1" dirty="0" smtClean="0"/>
              <a:t>queer,</a:t>
            </a:r>
            <a:r>
              <a:rPr lang="en-US" sz="2400" dirty="0" smtClean="0"/>
              <a:t> </a:t>
            </a:r>
            <a:r>
              <a:rPr lang="en-US" sz="2400" i="1" dirty="0" err="1" smtClean="0"/>
              <a:t>queeah</a:t>
            </a:r>
            <a:r>
              <a:rPr lang="en-US" sz="2400" i="1" dirty="0" smtClean="0"/>
              <a:t>.</a:t>
            </a:r>
            <a:r>
              <a:rPr lang="en-US" sz="2400" dirty="0" smtClean="0"/>
              <a:t> Red-bellies call out </a:t>
            </a:r>
            <a:r>
              <a:rPr lang="en-US" sz="2400" i="1" dirty="0" err="1" smtClean="0"/>
              <a:t>kwirr</a:t>
            </a:r>
            <a:r>
              <a:rPr lang="en-US" sz="2400" dirty="0" smtClean="0"/>
              <a:t> or </a:t>
            </a:r>
            <a:r>
              <a:rPr lang="en-US" sz="2400" i="1" dirty="0" err="1" smtClean="0"/>
              <a:t>churr</a:t>
            </a:r>
            <a:r>
              <a:rPr lang="en-US" sz="2400" dirty="0" smtClean="0"/>
              <a:t>.</a:t>
            </a:r>
          </a:p>
          <a:p>
            <a:pPr lvl="8"/>
            <a:r>
              <a:rPr lang="en-US" sz="2400" dirty="0" smtClean="0"/>
              <a:t>Woodpeckers can absorb the pounding with built in shock absorbers.</a:t>
            </a:r>
            <a:endParaRPr lang="en-US" sz="2400" dirty="0"/>
          </a:p>
        </p:txBody>
      </p:sp>
      <p:pic>
        <p:nvPicPr>
          <p:cNvPr id="4" name="Picture 3" descr="Red-bellied Woodpecker 39  Lake Crabtree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88" y="3891192"/>
            <a:ext cx="2904201" cy="2819312"/>
          </a:xfrm>
          <a:prstGeom prst="rect">
            <a:avLst/>
          </a:prstGeom>
        </p:spPr>
      </p:pic>
      <p:pic>
        <p:nvPicPr>
          <p:cNvPr id="5" name="Picture 4" descr="Red-headed Woodpecker 84 Lake Bet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38" y="1183444"/>
            <a:ext cx="1955182" cy="25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Flicker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8"/>
            <a:r>
              <a:rPr lang="en-US" sz="2400" dirty="0" smtClean="0"/>
              <a:t>Large brown backed woodpecker with a white rump patch.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Calls loudly </a:t>
            </a:r>
            <a:r>
              <a:rPr lang="en-US" sz="2400" i="1" dirty="0" smtClean="0"/>
              <a:t>wick, wick, wick</a:t>
            </a:r>
            <a:r>
              <a:rPr lang="en-US" sz="2400" dirty="0" smtClean="0"/>
              <a:t>, or a loud </a:t>
            </a:r>
            <a:r>
              <a:rPr lang="en-US" sz="2400" i="1" dirty="0" err="1" smtClean="0"/>
              <a:t>klee-yer</a:t>
            </a:r>
            <a:endParaRPr lang="en-US" sz="2400" i="1" dirty="0" smtClean="0"/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Will feed on ants on the ground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Eastern birds have yellow feather shafts on the wings while western birds are red shafted.</a:t>
            </a:r>
            <a:endParaRPr lang="en-US" sz="2400" dirty="0"/>
          </a:p>
        </p:txBody>
      </p:sp>
      <p:pic>
        <p:nvPicPr>
          <p:cNvPr id="4" name="Picture 3" descr="Northern Flicker 31 Lake Bet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44" y="1516538"/>
            <a:ext cx="3908886" cy="43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Red-Tailed and Red-Shouldered Hawks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dirty="0" smtClean="0"/>
              <a:t>Red-shoulders are a medium sized hawk  with black and white bands on the tail, red shoulders and breast.  Red-tails are a larger hawk with a white front with a streaked belly band and orange-</a:t>
            </a:r>
            <a:r>
              <a:rPr lang="en-US" dirty="0" err="1" smtClean="0"/>
              <a:t>ish</a:t>
            </a:r>
            <a:r>
              <a:rPr lang="en-US" dirty="0" smtClean="0"/>
              <a:t>-red tail.</a:t>
            </a:r>
          </a:p>
          <a:p>
            <a:pPr lvl="8"/>
            <a:endParaRPr lang="en-US" dirty="0"/>
          </a:p>
          <a:p>
            <a:pPr lvl="8"/>
            <a:r>
              <a:rPr lang="en-US" dirty="0" smtClean="0"/>
              <a:t>Red-shoulders call is two syllable </a:t>
            </a:r>
            <a:r>
              <a:rPr lang="en-US" i="1" dirty="0" err="1" smtClean="0"/>
              <a:t>kee-yer</a:t>
            </a:r>
            <a:r>
              <a:rPr lang="en-US" dirty="0" smtClean="0"/>
              <a:t>! Red-Tails is a thin squeal, </a:t>
            </a:r>
            <a:r>
              <a:rPr lang="en-US" i="1" dirty="0" err="1" smtClean="0"/>
              <a:t>keeer-r-r</a:t>
            </a:r>
            <a:r>
              <a:rPr lang="en-US" i="1" dirty="0" smtClean="0"/>
              <a:t> .</a:t>
            </a:r>
          </a:p>
          <a:p>
            <a:pPr lvl="8"/>
            <a:endParaRPr lang="en-US" i="1" dirty="0"/>
          </a:p>
          <a:p>
            <a:pPr lvl="8"/>
            <a:r>
              <a:rPr lang="en-US" dirty="0" smtClean="0"/>
              <a:t>Red-shoulders often nest in forested communities.  Red-tails nest in more open county in large trees.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5" name="Picture 4" descr="Red-tailed Hawk 21 Lake Crabtree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63" y="4176986"/>
            <a:ext cx="2469830" cy="2536902"/>
          </a:xfrm>
          <a:prstGeom prst="rect">
            <a:avLst/>
          </a:prstGeom>
        </p:spPr>
      </p:pic>
      <p:pic>
        <p:nvPicPr>
          <p:cNvPr id="6" name="Picture 5" descr="Red-shouldered Hawk 4 Near Yates mill P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57" y="1417638"/>
            <a:ext cx="2574764" cy="25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 and Black Vultures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Turkey Vultures are large birds with a two tone wings seen soaring </a:t>
            </a:r>
            <a:r>
              <a:rPr lang="en-US" sz="2400" dirty="0"/>
              <a:t>i</a:t>
            </a:r>
            <a:r>
              <a:rPr lang="en-US" sz="2400" dirty="0" smtClean="0"/>
              <a:t>n a shallow V wings.  Black Vultures are smaller with white palm patches on the wing.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Away from the nest, vultures are generally silent with an occasional </a:t>
            </a:r>
            <a:r>
              <a:rPr lang="en-US" sz="2400" i="1" dirty="0" smtClean="0"/>
              <a:t>hiss</a:t>
            </a:r>
            <a:r>
              <a:rPr lang="en-US" sz="2400" dirty="0" smtClean="0"/>
              <a:t>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Eat dead or dying animals</a:t>
            </a:r>
            <a:endParaRPr lang="en-US" sz="2400" dirty="0"/>
          </a:p>
        </p:txBody>
      </p:sp>
      <p:pic>
        <p:nvPicPr>
          <p:cNvPr id="4" name="Picture 3" descr="Black Vulture 4 Ca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157" y="3788630"/>
            <a:ext cx="2118952" cy="3008467"/>
          </a:xfrm>
          <a:prstGeom prst="rect">
            <a:avLst/>
          </a:prstGeom>
        </p:spPr>
      </p:pic>
      <p:pic>
        <p:nvPicPr>
          <p:cNvPr id="5" name="Picture 4" descr="Turkey Vulture Lake Mattamuskeet Cropp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59" y="1211627"/>
            <a:ext cx="2848319" cy="24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Finch and Goldfinch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8"/>
            <a:r>
              <a:rPr lang="en-US" sz="2600" dirty="0" smtClean="0"/>
              <a:t>House Finches are reddish with dark streaks on the sides.  Goldfinch are bright yellow with a black cap and wing.</a:t>
            </a:r>
          </a:p>
          <a:p>
            <a:pPr lvl="8"/>
            <a:endParaRPr lang="en-US" sz="2600" dirty="0"/>
          </a:p>
          <a:p>
            <a:pPr lvl="8"/>
            <a:r>
              <a:rPr lang="en-US" sz="2600" dirty="0" smtClean="0"/>
              <a:t>House Finches have a song that often end with a </a:t>
            </a:r>
            <a:r>
              <a:rPr lang="en-US" sz="2600" i="1" dirty="0" err="1" smtClean="0"/>
              <a:t>wheer</a:t>
            </a:r>
            <a:r>
              <a:rPr lang="en-US" sz="2600" dirty="0" smtClean="0"/>
              <a:t>. Goldfinches seem to say </a:t>
            </a:r>
            <a:r>
              <a:rPr lang="en-US" sz="2600" i="1" dirty="0" err="1" smtClean="0"/>
              <a:t>po</a:t>
            </a:r>
            <a:r>
              <a:rPr lang="en-US" sz="2600" i="1" dirty="0" smtClean="0"/>
              <a:t>-ta-to-chip </a:t>
            </a:r>
            <a:r>
              <a:rPr lang="en-US" sz="2600" dirty="0" smtClean="0"/>
              <a:t>when flying.</a:t>
            </a:r>
          </a:p>
          <a:p>
            <a:pPr lvl="8"/>
            <a:endParaRPr lang="en-US" sz="2600" dirty="0"/>
          </a:p>
          <a:p>
            <a:pPr lvl="8"/>
            <a:r>
              <a:rPr lang="en-US" sz="2600" dirty="0" smtClean="0"/>
              <a:t>House Finches have been introduced from </a:t>
            </a:r>
            <a:r>
              <a:rPr lang="en-US" sz="2600" dirty="0"/>
              <a:t> </a:t>
            </a:r>
            <a:r>
              <a:rPr lang="en-US" sz="2600" dirty="0" smtClean="0"/>
              <a:t>SW US.  Goldfinches molt into a dull brown olive color in the winter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American Goldfinch 13 Ca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25" y="4172239"/>
            <a:ext cx="3169198" cy="2685761"/>
          </a:xfrm>
          <a:prstGeom prst="rect">
            <a:avLst/>
          </a:prstGeom>
        </p:spPr>
      </p:pic>
      <p:pic>
        <p:nvPicPr>
          <p:cNvPr id="5" name="Picture 4" descr="House Finch 34 Lake Crabtree P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86" y="1188975"/>
            <a:ext cx="2551784" cy="28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&amp; Fish Crow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8"/>
            <a:r>
              <a:rPr lang="en-US" sz="2400" dirty="0" smtClean="0"/>
              <a:t>American Crows are large, chunky, dark birds.  Fish Crows are almost identical but are smaller and slimmer.</a:t>
            </a:r>
            <a:endParaRPr lang="en-US" sz="2400" dirty="0"/>
          </a:p>
          <a:p>
            <a:pPr lvl="8"/>
            <a:r>
              <a:rPr lang="en-US" sz="2400" dirty="0" smtClean="0"/>
              <a:t>American Crows call the familiar </a:t>
            </a:r>
            <a:r>
              <a:rPr lang="en-US" sz="2400" i="1" dirty="0" smtClean="0"/>
              <a:t>caw, caw, caw </a:t>
            </a:r>
            <a:r>
              <a:rPr lang="en-US" sz="2400" dirty="0" smtClean="0"/>
              <a:t>while the Fish Crow is more nasal </a:t>
            </a:r>
            <a:r>
              <a:rPr lang="en-US" sz="2400" i="1" dirty="0" smtClean="0"/>
              <a:t>car</a:t>
            </a:r>
            <a:r>
              <a:rPr lang="en-US" sz="2400" dirty="0" smtClean="0"/>
              <a:t> or </a:t>
            </a:r>
            <a:r>
              <a:rPr lang="en-US" sz="2400" i="1" dirty="0" smtClean="0"/>
              <a:t>ca</a:t>
            </a:r>
            <a:r>
              <a:rPr lang="en-US" sz="2400" dirty="0" smtClean="0"/>
              <a:t> or </a:t>
            </a:r>
            <a:r>
              <a:rPr lang="en-US" sz="2400" i="1" dirty="0" smtClean="0"/>
              <a:t>ca-ha</a:t>
            </a:r>
            <a:r>
              <a:rPr lang="en-US" sz="2400" dirty="0" smtClean="0"/>
              <a:t>.</a:t>
            </a:r>
          </a:p>
          <a:p>
            <a:pPr lvl="8"/>
            <a:endParaRPr lang="en-US" sz="2400" dirty="0" smtClean="0"/>
          </a:p>
          <a:p>
            <a:pPr lvl="8"/>
            <a:r>
              <a:rPr lang="en-US" sz="2400" dirty="0" smtClean="0"/>
              <a:t>Crows are social birds and are very intelligent.</a:t>
            </a:r>
            <a:endParaRPr lang="en-US" sz="2400" dirty="0"/>
          </a:p>
          <a:p>
            <a:pPr lvl="8"/>
            <a:endParaRPr lang="en-US" sz="2400" dirty="0"/>
          </a:p>
        </p:txBody>
      </p:sp>
      <p:pic>
        <p:nvPicPr>
          <p:cNvPr id="5" name="Picture 4" descr="American Crow 26 Ca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76" y="1130882"/>
            <a:ext cx="3640391" cy="2750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55" y="3993790"/>
            <a:ext cx="3508994" cy="27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Throated Hummingbird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Male has a fiery red throat with an iridescent green back with  a forked tail.  Females lack the red throat and forked tail.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Chase calls are high and squeaky. 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Hummingbirds are attracted to some flowers for nectar and will feed at sugar water feeders.</a:t>
            </a:r>
            <a:endParaRPr lang="en-US" sz="2400" dirty="0"/>
          </a:p>
        </p:txBody>
      </p:sp>
      <p:pic>
        <p:nvPicPr>
          <p:cNvPr id="4" name="Picture 3" descr="Ruby-throated Hummingbird 35 Ca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09" y="1270041"/>
            <a:ext cx="3214740" cy="2540083"/>
          </a:xfrm>
          <a:prstGeom prst="rect">
            <a:avLst/>
          </a:prstGeom>
        </p:spPr>
      </p:pic>
      <p:pic>
        <p:nvPicPr>
          <p:cNvPr id="5" name="Picture 4" descr="Ruby-throated Hummingbird 2 F Ca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06" y="4077560"/>
            <a:ext cx="3703494" cy="25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Mourning Dove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45" y="1215996"/>
            <a:ext cx="8540554" cy="4458657"/>
          </a:xfrm>
        </p:spPr>
        <p:txBody>
          <a:bodyPr>
            <a:normAutofit lnSpcReduction="10000"/>
          </a:bodyPr>
          <a:lstStyle/>
          <a:p>
            <a:pPr lvl="8"/>
            <a:r>
              <a:rPr lang="en-US" sz="2400" dirty="0" smtClean="0"/>
              <a:t>A slender dove with a brown and gray body with a long pointed tail with white on the outer tail feathers.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Doves sing a mournful series of </a:t>
            </a:r>
            <a:r>
              <a:rPr lang="en-US" sz="2400" i="1" dirty="0" err="1" smtClean="0"/>
              <a:t>coah</a:t>
            </a:r>
            <a:r>
              <a:rPr lang="en-US" sz="2400" i="1" dirty="0" smtClean="0"/>
              <a:t>, coo, coo, coo.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Mourning Doves build a crude stick nest to raise their young.  Sometimes they will nest several times in a season.</a:t>
            </a:r>
            <a:endParaRPr lang="en-US" sz="2400" dirty="0"/>
          </a:p>
        </p:txBody>
      </p:sp>
      <p:pic>
        <p:nvPicPr>
          <p:cNvPr id="4" name="Picture 3" descr="Mourning Dove 3 Ca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0" y="2341924"/>
            <a:ext cx="4149539" cy="31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Chimney Swift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A blackish swallow like bird.  Often described as a flying cigar.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Chimney Swifts emit a very rapid </a:t>
            </a:r>
            <a:r>
              <a:rPr lang="en-US" sz="2400" dirty="0" err="1" smtClean="0"/>
              <a:t>chittering</a:t>
            </a:r>
            <a:r>
              <a:rPr lang="en-US" sz="2400" dirty="0" smtClean="0"/>
              <a:t> call in flight.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Chimney Swifts have adapted to roosting and nesting in open chimneys instead of large hollow trees.</a:t>
            </a:r>
            <a:endParaRPr lang="en-US" sz="2400" dirty="0"/>
          </a:p>
        </p:txBody>
      </p:sp>
      <p:pic>
        <p:nvPicPr>
          <p:cNvPr id="4" name="Picture 3" descr="CHSW by J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54" y="1536703"/>
            <a:ext cx="3038927" cy="422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8"/>
            <a:r>
              <a:rPr lang="en-US" sz="2400" dirty="0" smtClean="0"/>
              <a:t>Dark gray back and a brick red breast</a:t>
            </a:r>
          </a:p>
          <a:p>
            <a:pPr lvl="8"/>
            <a:endParaRPr lang="en-US" sz="2400" dirty="0" smtClean="0"/>
          </a:p>
          <a:p>
            <a:pPr lvl="8"/>
            <a:r>
              <a:rPr lang="en-US" sz="2400" dirty="0" smtClean="0"/>
              <a:t>Song is a clear caroling of short phrases often very long in duration. Calls are a </a:t>
            </a:r>
            <a:r>
              <a:rPr lang="en-US" sz="2400" i="1" dirty="0" err="1" smtClean="0"/>
              <a:t>tyeep</a:t>
            </a:r>
            <a:r>
              <a:rPr lang="en-US" sz="2400" dirty="0" smtClean="0"/>
              <a:t> and </a:t>
            </a:r>
            <a:r>
              <a:rPr lang="en-US" sz="2400" i="1" dirty="0" smtClean="0"/>
              <a:t>tut-tut-tut.</a:t>
            </a:r>
            <a:endParaRPr lang="en-US" sz="2400" i="1" dirty="0"/>
          </a:p>
          <a:p>
            <a:pPr marL="3657600" lvl="8" indent="0">
              <a:buNone/>
            </a:pPr>
            <a:endParaRPr lang="en-US" sz="2400" dirty="0" smtClean="0"/>
          </a:p>
          <a:p>
            <a:pPr lvl="8"/>
            <a:r>
              <a:rPr lang="en-US" sz="2400" dirty="0" smtClean="0"/>
              <a:t>Very common bird found across the US often seen standing upright on lawns</a:t>
            </a:r>
            <a:endParaRPr lang="en-US" sz="2400" dirty="0"/>
          </a:p>
        </p:txBody>
      </p:sp>
      <p:pic>
        <p:nvPicPr>
          <p:cNvPr id="4" name="Picture 3" descr="American Robin 62 Yates Mill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70" y="2441002"/>
            <a:ext cx="3931942" cy="28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Carolina Wren and House Wren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Carolina Wrens are a large brown wren with a white eyebrow stripe. House Wrens are a smaller gray-brown wren.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Carolinas sing tea-kettle, tea-kettle, tea-kettle. House Wrens sing a long rapid gurgle of notes.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Both birds prefer to nest in tight cavities.</a:t>
            </a:r>
            <a:endParaRPr lang="en-US" sz="2400" dirty="0"/>
          </a:p>
        </p:txBody>
      </p:sp>
      <p:pic>
        <p:nvPicPr>
          <p:cNvPr id="4" name="Picture 3" descr="Carolina Wren 72 Tryon in Ca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68" y="1252026"/>
            <a:ext cx="2950175" cy="2669565"/>
          </a:xfrm>
          <a:prstGeom prst="rect">
            <a:avLst/>
          </a:prstGeom>
        </p:spPr>
      </p:pic>
      <p:pic>
        <p:nvPicPr>
          <p:cNvPr id="5" name="Picture 4" descr="House Wren-09KK8609x Keith Kenned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70" y="4058188"/>
            <a:ext cx="3122243" cy="25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Eyed Juncos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A hooded gray and white sparrow with white outer tail feathers.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Song is loose trill and its call is a </a:t>
            </a:r>
            <a:r>
              <a:rPr lang="en-US" sz="2400" i="1" dirty="0" smtClean="0"/>
              <a:t>smack </a:t>
            </a:r>
            <a:r>
              <a:rPr lang="en-US" sz="2400" dirty="0" smtClean="0"/>
              <a:t>sound.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Juncos migrate from higher to lower elevations in the fall.  Sometimes called snow birds.</a:t>
            </a:r>
            <a:endParaRPr lang="en-US" sz="2400" dirty="0"/>
          </a:p>
        </p:txBody>
      </p:sp>
      <p:pic>
        <p:nvPicPr>
          <p:cNvPr id="4" name="Picture 3" descr="Dark-eyed Junco 22 Lake Crabtree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89" y="2411586"/>
            <a:ext cx="4015507" cy="28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Song &amp; White-Throated Sparrows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The Song Sparrow is a medium sized bird with a long rounded tail with heavy breast streaks. White-Throated Sparrows have a white throat and a yellow lore.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  Song Sparrows sing a sweet sweet sweet with a musical trill. White-Throated Sparrows sounds like </a:t>
            </a:r>
            <a:r>
              <a:rPr lang="en-US" sz="2400" i="1" dirty="0" smtClean="0"/>
              <a:t>Poor Sam Peabody, Peabody</a:t>
            </a:r>
            <a:endParaRPr lang="en-US" sz="2400" i="1" dirty="0"/>
          </a:p>
        </p:txBody>
      </p:sp>
      <p:pic>
        <p:nvPicPr>
          <p:cNvPr id="4" name="Picture 3" descr="Song Sparrow 30 Yates Mill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61" y="1205477"/>
            <a:ext cx="3863847" cy="2507632"/>
          </a:xfrm>
          <a:prstGeom prst="rect">
            <a:avLst/>
          </a:prstGeom>
        </p:spPr>
      </p:pic>
      <p:pic>
        <p:nvPicPr>
          <p:cNvPr id="6" name="Picture 5" descr="White-throated Sparrow 47 Erla'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24" y="3836503"/>
            <a:ext cx="3818184" cy="28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 and Tree Swallows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8"/>
            <a:r>
              <a:rPr lang="en-US" sz="2400" dirty="0" smtClean="0"/>
              <a:t>Barn Swallows have deeply forked tail with white spots.  Male tree swallows are steely blue tinged with green.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Barn Swallows nest in mud cup nests in barns and under bridges.  Tree Swallows nest in tree hollows and nest boxes.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Swallows feed on insects on the wing.</a:t>
            </a:r>
            <a:endParaRPr lang="en-US" sz="2400" dirty="0"/>
          </a:p>
        </p:txBody>
      </p:sp>
      <p:pic>
        <p:nvPicPr>
          <p:cNvPr id="5" name="Picture 4" descr="Tree Swallow 7 Lake Bet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6" y="4120128"/>
            <a:ext cx="3296430" cy="2599108"/>
          </a:xfrm>
          <a:prstGeom prst="rect">
            <a:avLst/>
          </a:prstGeom>
        </p:spPr>
      </p:pic>
      <p:pic>
        <p:nvPicPr>
          <p:cNvPr id="6" name="Picture 5" descr="Barn Swallows 29 Mid Pines Roa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40" y="1210946"/>
            <a:ext cx="3561821" cy="27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Kingbird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Eastern Kingbirds have a white band across the tip of the tail.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Their song is a series of buzzy notes like </a:t>
            </a:r>
            <a:r>
              <a:rPr lang="en-US" sz="2400" i="1" dirty="0" err="1" smtClean="0"/>
              <a:t>dzee-dzee-dzee</a:t>
            </a:r>
            <a:r>
              <a:rPr lang="en-US" sz="2400" dirty="0" smtClean="0"/>
              <a:t>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This flycatcher eats insects and seems to prefer bees</a:t>
            </a:r>
            <a:endParaRPr lang="en-US" sz="2400" dirty="0"/>
          </a:p>
        </p:txBody>
      </p:sp>
      <p:pic>
        <p:nvPicPr>
          <p:cNvPr id="4" name="Picture 3" descr="Eastern Kingbird 10 Yates Mill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84" y="1417638"/>
            <a:ext cx="3201469" cy="38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Thrasher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Brown Thrashers are larger than a robin with bright red-brown above with heavy streaking below.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Thrashers sing a series of paired phrases that imitate other birds. Its call is a harsh </a:t>
            </a:r>
            <a:r>
              <a:rPr lang="en-US" sz="2400" i="1" dirty="0" err="1" smtClean="0"/>
              <a:t>chack</a:t>
            </a:r>
            <a:r>
              <a:rPr lang="en-US" sz="2400" i="1" dirty="0" smtClean="0"/>
              <a:t>!</a:t>
            </a:r>
          </a:p>
          <a:p>
            <a:pPr lvl="8"/>
            <a:endParaRPr lang="en-US" sz="2400" i="1" dirty="0"/>
          </a:p>
          <a:p>
            <a:pPr lvl="8"/>
            <a:r>
              <a:rPr lang="en-US" sz="2400" dirty="0" smtClean="0"/>
              <a:t>Often seen flying between bushes. </a:t>
            </a:r>
            <a:endParaRPr lang="en-US" sz="2400" dirty="0"/>
          </a:p>
        </p:txBody>
      </p:sp>
      <p:pic>
        <p:nvPicPr>
          <p:cNvPr id="4" name="Picture 3" descr="Brown Thrasher 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44312"/>
            <a:ext cx="3347659" cy="42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Towhee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The male is a black backed </a:t>
            </a:r>
            <a:r>
              <a:rPr lang="en-US" sz="2400" dirty="0" err="1" smtClean="0"/>
              <a:t>rufous</a:t>
            </a:r>
            <a:r>
              <a:rPr lang="en-US" sz="2400" dirty="0" smtClean="0"/>
              <a:t> sided bird with a long tail edged in white.  Female is a browner, duller version.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Bird seems to say </a:t>
            </a:r>
            <a:r>
              <a:rPr lang="en-US" sz="2400" i="1" dirty="0" smtClean="0"/>
              <a:t>Drink-Your Tea</a:t>
            </a:r>
            <a:r>
              <a:rPr lang="en-US" sz="2400" dirty="0" smtClean="0"/>
              <a:t>. Call is a </a:t>
            </a:r>
            <a:r>
              <a:rPr lang="en-US" sz="2400" i="1" dirty="0" err="1" smtClean="0"/>
              <a:t>gu-ee</a:t>
            </a:r>
            <a:r>
              <a:rPr lang="en-US" sz="2400" i="1" dirty="0" smtClean="0"/>
              <a:t>?</a:t>
            </a:r>
          </a:p>
          <a:p>
            <a:pPr lvl="8"/>
            <a:endParaRPr lang="en-US" sz="2400" i="1" dirty="0"/>
          </a:p>
          <a:p>
            <a:pPr lvl="8"/>
            <a:r>
              <a:rPr lang="en-US" sz="2400" dirty="0" smtClean="0"/>
              <a:t>Bird is often seen scratching through the leaf litter.</a:t>
            </a:r>
            <a:endParaRPr lang="en-US" sz="2400" dirty="0"/>
          </a:p>
        </p:txBody>
      </p:sp>
      <p:pic>
        <p:nvPicPr>
          <p:cNvPr id="4" name="Picture 3" descr="Eastern Towhee 18 F Ca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63" y="4142335"/>
            <a:ext cx="3645366" cy="2629082"/>
          </a:xfrm>
          <a:prstGeom prst="rect">
            <a:avLst/>
          </a:prstGeom>
        </p:spPr>
      </p:pic>
      <p:pic>
        <p:nvPicPr>
          <p:cNvPr id="5" name="Picture 4" descr="Eastern Towhee 22 M Ca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6" y="1080886"/>
            <a:ext cx="2641087" cy="30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Phoebe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A grayish sparrow sized  dark headed bird without an eye ring or strong wing bars.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Sings its name </a:t>
            </a:r>
            <a:r>
              <a:rPr lang="en-US" sz="2400" i="1" dirty="0" err="1" smtClean="0"/>
              <a:t>phoe</a:t>
            </a:r>
            <a:r>
              <a:rPr lang="en-US" sz="2400" i="1" dirty="0" smtClean="0"/>
              <a:t>-be </a:t>
            </a:r>
            <a:r>
              <a:rPr lang="en-US" sz="2400" dirty="0" smtClean="0"/>
              <a:t>or </a:t>
            </a:r>
            <a:r>
              <a:rPr lang="en-US" sz="2400" i="1" dirty="0" smtClean="0"/>
              <a:t>fi-</a:t>
            </a:r>
            <a:r>
              <a:rPr lang="en-US" sz="2400" i="1" dirty="0" err="1" smtClean="0"/>
              <a:t>bree</a:t>
            </a:r>
            <a:r>
              <a:rPr lang="en-US" sz="2400" i="1" dirty="0"/>
              <a:t> </a:t>
            </a:r>
            <a:r>
              <a:rPr lang="en-US" sz="2400" dirty="0" smtClean="0"/>
              <a:t>over and over.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Has a habit of tail bobbing and often nests near people.</a:t>
            </a:r>
            <a:endParaRPr lang="en-US" sz="2400" dirty="0"/>
          </a:p>
        </p:txBody>
      </p:sp>
      <p:pic>
        <p:nvPicPr>
          <p:cNvPr id="4" name="Picture 3" descr="Eastern Phoebe 35 Lake Crabtree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14" y="1972630"/>
            <a:ext cx="3843125" cy="31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Pine Warbler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The male is yellow throated with a olive green back and white wing bars.  Female is less conspicuous.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Song is a trill like the chipping sparrow but more musical.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This warbler is a year round resident of the pine forest.</a:t>
            </a:r>
            <a:endParaRPr lang="en-US" sz="2400" dirty="0"/>
          </a:p>
        </p:txBody>
      </p:sp>
      <p:pic>
        <p:nvPicPr>
          <p:cNvPr id="4" name="Picture 3" descr="Pine Warbler 22 Lake Crabtree Par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7" y="2175449"/>
            <a:ext cx="4053174" cy="30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Starling, Common Pigeon, House Sparrow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All three birds are exotics (introduced) and are considered pests.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Increased competition for food and nest sites with the native bird populations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/>
              <a:t>A</a:t>
            </a:r>
            <a:r>
              <a:rPr lang="en-US" sz="2400" dirty="0" smtClean="0"/>
              <a:t>lternative measures to help native bird are used </a:t>
            </a:r>
            <a:r>
              <a:rPr lang="en-US" sz="2400" smtClean="0"/>
              <a:t>when possible.</a:t>
            </a:r>
            <a:endParaRPr lang="en-US" sz="2400" dirty="0"/>
          </a:p>
        </p:txBody>
      </p:sp>
      <p:pic>
        <p:nvPicPr>
          <p:cNvPr id="4" name="Picture 3" descr="European Starling 8 Mid Pines Roa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65" y="1246506"/>
            <a:ext cx="2170602" cy="1823490"/>
          </a:xfrm>
          <a:prstGeom prst="rect">
            <a:avLst/>
          </a:prstGeom>
        </p:spPr>
      </p:pic>
      <p:pic>
        <p:nvPicPr>
          <p:cNvPr id="5" name="Picture 4" descr="House Sparrow Las Vega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28" y="4930618"/>
            <a:ext cx="2690044" cy="1927382"/>
          </a:xfrm>
          <a:prstGeom prst="rect">
            <a:avLst/>
          </a:prstGeom>
        </p:spPr>
      </p:pic>
      <p:pic>
        <p:nvPicPr>
          <p:cNvPr id="6" name="Picture 5" descr="Rock Dove 3 Myrtle Bea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63" y="3088010"/>
            <a:ext cx="2618467" cy="18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Tufted Titmouse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Small gray mouse colored bird with a tufted crest.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Readily uses seed feeders 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Song is a clear, whistled cadence that sounds like </a:t>
            </a:r>
            <a:r>
              <a:rPr lang="en-US" sz="2400" i="1" dirty="0" smtClean="0"/>
              <a:t>Peter, Peter, Peter</a:t>
            </a:r>
            <a:endParaRPr lang="en-US" sz="2400" i="1" dirty="0"/>
          </a:p>
        </p:txBody>
      </p:sp>
      <p:pic>
        <p:nvPicPr>
          <p:cNvPr id="4" name="Picture 3" descr="Tufted Titmouse 54 Lake Crabtree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27" y="1948380"/>
            <a:ext cx="4005749" cy="29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r>
              <a:rPr lang="en-US" smtClean="0"/>
              <a:t>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us at </a:t>
            </a:r>
            <a:r>
              <a:rPr lang="en-US" dirty="0" smtClean="0">
                <a:hlinkClick r:id="rId2"/>
              </a:rPr>
              <a:t>www.wakeaudubon.org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581275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8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Carolina Chickadee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Black cap with a white cheek patch and black throat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Song says four syllable </a:t>
            </a:r>
            <a:r>
              <a:rPr lang="en-US" sz="2400" i="1" dirty="0" smtClean="0"/>
              <a:t>fee-bee</a:t>
            </a:r>
            <a:r>
              <a:rPr lang="en-US" sz="2400" dirty="0" smtClean="0"/>
              <a:t>, </a:t>
            </a:r>
            <a:r>
              <a:rPr lang="en-US" sz="2400" i="1" dirty="0" smtClean="0"/>
              <a:t>fee-bay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Often found in mixed flocks with tufted titmouse</a:t>
            </a:r>
            <a:endParaRPr lang="en-US" sz="2400" dirty="0"/>
          </a:p>
        </p:txBody>
      </p:sp>
      <p:pic>
        <p:nvPicPr>
          <p:cNvPr id="4" name="Picture 3" descr="Carolina Chickadee 34 Lake Crabtree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87" y="1600200"/>
            <a:ext cx="3744575" cy="43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Mockingbird/Gray Catbird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Mockingbird is a slim gray bird with white wing bars</a:t>
            </a:r>
          </a:p>
          <a:p>
            <a:pPr lvl="8"/>
            <a:r>
              <a:rPr lang="en-US" sz="2400" dirty="0" smtClean="0"/>
              <a:t>Catbird is a slate gray bird with a black cap and chestnut vent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Both birds can imitate other bird songs and a variety of sounds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Catbird can mew like a cat while the mockingbird makes a </a:t>
            </a:r>
            <a:r>
              <a:rPr lang="en-US" sz="2400" dirty="0" err="1" smtClean="0"/>
              <a:t>tchack</a:t>
            </a:r>
            <a:r>
              <a:rPr lang="en-US" sz="2400" dirty="0" smtClean="0"/>
              <a:t> call</a:t>
            </a:r>
            <a:endParaRPr lang="en-US" sz="2400" dirty="0"/>
          </a:p>
        </p:txBody>
      </p:sp>
      <p:pic>
        <p:nvPicPr>
          <p:cNvPr id="5" name="Picture 4" descr="Northern Mockingbird 19 Ca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46" y="1183644"/>
            <a:ext cx="3829375" cy="2818750"/>
          </a:xfrm>
          <a:prstGeom prst="rect">
            <a:avLst/>
          </a:prstGeom>
        </p:spPr>
      </p:pic>
      <p:pic>
        <p:nvPicPr>
          <p:cNvPr id="6" name="Picture 5" descr="Gray Catbird 15 Yates Mill Pk cropp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44" y="4098361"/>
            <a:ext cx="3467560" cy="27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Cardinal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An all red bird with a large crest and a black patch around a large reddish bill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Female is similar to male except it is buff brown with some red on the wings and tail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Song is a series of clear loud notes sounding like </a:t>
            </a:r>
            <a:r>
              <a:rPr lang="en-US" sz="2400" i="1" dirty="0" smtClean="0"/>
              <a:t>what-cheer, what-cheer </a:t>
            </a:r>
            <a:r>
              <a:rPr lang="en-US" sz="2400" dirty="0" smtClean="0"/>
              <a:t>or </a:t>
            </a:r>
            <a:r>
              <a:rPr lang="en-US" sz="2400" i="1" dirty="0" smtClean="0"/>
              <a:t>birdy-birdy-birdy</a:t>
            </a:r>
            <a:endParaRPr lang="en-US" sz="2400" i="1" dirty="0"/>
          </a:p>
        </p:txBody>
      </p:sp>
      <p:pic>
        <p:nvPicPr>
          <p:cNvPr id="4" name="Picture 3" descr="Northern Cardinal M 36 Lake Crabtree Pk 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5" y="1113438"/>
            <a:ext cx="2553308" cy="3260674"/>
          </a:xfrm>
          <a:prstGeom prst="rect">
            <a:avLst/>
          </a:prstGeom>
        </p:spPr>
      </p:pic>
      <p:pic>
        <p:nvPicPr>
          <p:cNvPr id="6" name="Picture 5" descr="Northern Cardinal 34 F  Lake Crabtree P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77" y="4521563"/>
            <a:ext cx="3332373" cy="21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Jay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Crested jay with bold white spots on the blue wings and tail and a black necklace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Call is loud</a:t>
            </a:r>
            <a:r>
              <a:rPr lang="en-US" sz="2400" i="1" dirty="0" smtClean="0"/>
              <a:t> jay </a:t>
            </a:r>
            <a:r>
              <a:rPr lang="en-US" sz="2400" dirty="0" smtClean="0"/>
              <a:t>or </a:t>
            </a:r>
            <a:r>
              <a:rPr lang="en-US" sz="2400" i="1" dirty="0" err="1" smtClean="0"/>
              <a:t>jeeah</a:t>
            </a:r>
            <a:r>
              <a:rPr lang="en-US" sz="2400" dirty="0"/>
              <a:t> </a:t>
            </a:r>
            <a:r>
              <a:rPr lang="en-US" sz="2400" dirty="0" smtClean="0"/>
              <a:t>and a musical </a:t>
            </a:r>
            <a:r>
              <a:rPr lang="en-US" sz="2400" i="1" dirty="0" err="1" smtClean="0"/>
              <a:t>queedle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queedle</a:t>
            </a:r>
            <a:endParaRPr lang="en-US" sz="2400" i="1" dirty="0" smtClean="0"/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Moves in social groups, alerts to your presence</a:t>
            </a:r>
            <a:endParaRPr lang="en-US" sz="2400" dirty="0"/>
          </a:p>
        </p:txBody>
      </p:sp>
      <p:pic>
        <p:nvPicPr>
          <p:cNvPr id="4" name="Picture 3" descr="Blue Jay 5 Ca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80" y="1912271"/>
            <a:ext cx="4052992" cy="27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Bluebird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A blue bird with rusty orange breast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Song is 3 or 4 gurgling notes, Call is a musical </a:t>
            </a:r>
            <a:r>
              <a:rPr lang="en-US" sz="2400" i="1" dirty="0" err="1" smtClean="0"/>
              <a:t>chur-wi</a:t>
            </a:r>
            <a:endParaRPr lang="en-US" sz="2400" i="1" dirty="0" smtClean="0"/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Nests readily in nest boxes placed out to replace tree cavities lost due to increased competition.</a:t>
            </a:r>
            <a:endParaRPr lang="en-US" sz="2400" dirty="0"/>
          </a:p>
        </p:txBody>
      </p:sp>
      <p:pic>
        <p:nvPicPr>
          <p:cNvPr id="4" name="Picture 3" descr="Eastern Bluebird 64 Yates Mill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41" y="1726298"/>
            <a:ext cx="3354349" cy="39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Brown-Headed and White-Breasted Nuthatches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8"/>
            <a:r>
              <a:rPr lang="en-US" sz="2400" dirty="0" smtClean="0"/>
              <a:t>White-breasted has a black cap with black eye on a white face.</a:t>
            </a:r>
          </a:p>
          <a:p>
            <a:pPr lvl="8"/>
            <a:r>
              <a:rPr lang="en-US" sz="2400" dirty="0" smtClean="0"/>
              <a:t> Brown-headed is smaller and has a brown cap.</a:t>
            </a:r>
            <a:endParaRPr lang="en-US" sz="2400" dirty="0"/>
          </a:p>
          <a:p>
            <a:pPr lvl="8"/>
            <a:r>
              <a:rPr lang="en-US" sz="2400" dirty="0" smtClean="0"/>
              <a:t>Brown-Headed sounds like a “squeaky toy”. </a:t>
            </a:r>
            <a:r>
              <a:rPr lang="en-US" sz="2400" dirty="0"/>
              <a:t>T</a:t>
            </a:r>
            <a:r>
              <a:rPr lang="en-US" sz="2400" dirty="0" smtClean="0"/>
              <a:t>he White-breasted has a nasal song on one pitch like </a:t>
            </a:r>
            <a:r>
              <a:rPr lang="en-US" sz="2400" i="1" dirty="0" err="1" smtClean="0"/>
              <a:t>whi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whi</a:t>
            </a:r>
            <a:r>
              <a:rPr lang="en-US" sz="2400" i="1" dirty="0" smtClean="0"/>
              <a:t>.</a:t>
            </a:r>
          </a:p>
          <a:p>
            <a:pPr marL="3657600" lvl="8" indent="0">
              <a:buNone/>
            </a:pPr>
            <a:endParaRPr lang="en-US" sz="2400" i="1" dirty="0"/>
          </a:p>
          <a:p>
            <a:pPr lvl="8"/>
            <a:r>
              <a:rPr lang="en-US" sz="2400" dirty="0" smtClean="0"/>
              <a:t>Birds feed on insects found hiding on the bark of trees.</a:t>
            </a:r>
          </a:p>
        </p:txBody>
      </p:sp>
      <p:pic>
        <p:nvPicPr>
          <p:cNvPr id="4" name="Picture 3" descr="White-breasted Nuthatch 3 Lake Crabtree P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65" y="1414162"/>
            <a:ext cx="3039147" cy="2954423"/>
          </a:xfrm>
          <a:prstGeom prst="rect">
            <a:avLst/>
          </a:prstGeom>
        </p:spPr>
      </p:pic>
      <p:pic>
        <p:nvPicPr>
          <p:cNvPr id="5" name="Picture 4" descr="Brown-headed Nuthatch 26 Lake Crabtree P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51" y="4413620"/>
            <a:ext cx="2350840" cy="23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790</TotalTime>
  <Words>1370</Words>
  <Application>Microsoft Office PowerPoint</Application>
  <PresentationFormat>On-screen Show (4:3)</PresentationFormat>
  <Paragraphs>173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     Common Birds of          Wake County</vt:lpstr>
      <vt:lpstr>American Robin</vt:lpstr>
      <vt:lpstr>Tufted Titmouse</vt:lpstr>
      <vt:lpstr>Carolina Chickadee</vt:lpstr>
      <vt:lpstr>No. Mockingbird/Gray Catbird</vt:lpstr>
      <vt:lpstr>Northern Cardinal</vt:lpstr>
      <vt:lpstr>Blue Jay</vt:lpstr>
      <vt:lpstr>Eastern Bluebird</vt:lpstr>
      <vt:lpstr>Brown-Headed and White-Breasted Nuthatches</vt:lpstr>
      <vt:lpstr>Downy Woodpecker</vt:lpstr>
      <vt:lpstr>Red-Bellied and Red-Headed Woodpeckers</vt:lpstr>
      <vt:lpstr>Northern Flicker</vt:lpstr>
      <vt:lpstr>Red-Tailed and Red-Shouldered Hawks</vt:lpstr>
      <vt:lpstr>Turkey and Black Vultures</vt:lpstr>
      <vt:lpstr>House Finch and Goldfinch</vt:lpstr>
      <vt:lpstr>American &amp; Fish Crow</vt:lpstr>
      <vt:lpstr>Ruby Throated Hummingbird</vt:lpstr>
      <vt:lpstr>Mourning Dove </vt:lpstr>
      <vt:lpstr>Chimney Swift</vt:lpstr>
      <vt:lpstr>Carolina Wren and House Wren</vt:lpstr>
      <vt:lpstr>Dark Eyed Juncos</vt:lpstr>
      <vt:lpstr>Song &amp; White-Throated Sparrows</vt:lpstr>
      <vt:lpstr>Barn and Tree Swallows</vt:lpstr>
      <vt:lpstr>Eastern Kingbird</vt:lpstr>
      <vt:lpstr>Brown Thrasher</vt:lpstr>
      <vt:lpstr>Eastern Towhee</vt:lpstr>
      <vt:lpstr>Eastern Phoebe</vt:lpstr>
      <vt:lpstr>Pine Warbler</vt:lpstr>
      <vt:lpstr>European Starling, Common Pigeon, House Sparrow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Owner</cp:lastModifiedBy>
  <cp:revision>72</cp:revision>
  <dcterms:created xsi:type="dcterms:W3CDTF">2014-04-25T01:32:13Z</dcterms:created>
  <dcterms:modified xsi:type="dcterms:W3CDTF">2014-06-29T21:43:25Z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